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94693" autoAdjust="0"/>
  </p:normalViewPr>
  <p:slideViewPr>
    <p:cSldViewPr>
      <p:cViewPr varScale="1">
        <p:scale>
          <a:sx n="84" d="100"/>
          <a:sy n="84" d="100"/>
        </p:scale>
        <p:origin x="869" y="8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B1BAA6E-9170-49A1-AEDE-45127F63501A}"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sp>
      <p:sp>
        <p:nvSpPr>
          <p:cNvPr id="6" name="Slide Number Placeholder 5"/>
          <p:cNvSpPr>
            <a:spLocks noGrp="1"/>
          </p:cNvSpPr>
          <p:nvPr>
            <p:ph type="sldNum" sz="quarter" idx="12"/>
          </p:nvPr>
        </p:nvSpPr>
        <p:spPr>
          <a:xfrm>
            <a:off x="423334" y="4529541"/>
            <a:ext cx="584978" cy="365125"/>
          </a:xfrm>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9853569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1BAA6E-9170-49A1-AEDE-45127F63501A}"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3739797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1BAA6E-9170-49A1-AEDE-45127F63501A}"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264961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B1BAA6E-9170-49A1-AEDE-45127F63501A}"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1385301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B1BAA6E-9170-49A1-AEDE-45127F63501A}" type="datetimeFigureOut">
              <a:rPr lang="en-US" smtClean="0"/>
              <a:pPr/>
              <a:t>12/4/2017</a:t>
            </a:fld>
            <a:endParaRPr lang="en-US"/>
          </a:p>
        </p:txBody>
      </p:sp>
      <p:sp>
        <p:nvSpPr>
          <p:cNvPr id="8" name="Footer Placeholder 7"/>
          <p:cNvSpPr>
            <a:spLocks noGrp="1"/>
          </p:cNvSpPr>
          <p:nvPr>
            <p:ph type="ftr" sz="quarter" idx="11"/>
          </p:nvPr>
        </p:nvSpPr>
        <p:spPr/>
        <p:txBody>
          <a:bodyPr/>
          <a:lstStyle/>
          <a:p>
            <a:endParaRPr lang="en-US"/>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1631462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B1BAA6E-9170-49A1-AEDE-45127F63501A}" type="datetimeFigureOut">
              <a:rPr lang="en-US" smtClean="0"/>
              <a:pPr/>
              <a:t>12/4/2017</a:t>
            </a:fld>
            <a:endParaRPr lang="en-US"/>
          </a:p>
        </p:txBody>
      </p:sp>
      <p:sp>
        <p:nvSpPr>
          <p:cNvPr id="4" name="Footer Placeholder 3"/>
          <p:cNvSpPr>
            <a:spLocks noGrp="1"/>
          </p:cNvSpPr>
          <p:nvPr>
            <p:ph type="ftr" sz="quarter" idx="11"/>
          </p:nvPr>
        </p:nvSpPr>
        <p:spPr/>
        <p:txBody>
          <a:bodyPr/>
          <a:lstStyle/>
          <a:p>
            <a:endParaRPr lang="en-US"/>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255521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B1BAA6E-9170-49A1-AEDE-45127F63501A}" type="datetimeFigureOut">
              <a:rPr lang="en-US" smtClean="0"/>
              <a:pPr/>
              <a:t>12/4/2017</a:t>
            </a:fld>
            <a:endParaRPr lang="en-US"/>
          </a:p>
        </p:txBody>
      </p:sp>
      <p:sp>
        <p:nvSpPr>
          <p:cNvPr id="3" name="Footer Placeholder 2"/>
          <p:cNvSpPr>
            <a:spLocks noGrp="1"/>
          </p:cNvSpPr>
          <p:nvPr>
            <p:ph type="ftr" sz="quarter" idx="11"/>
          </p:nvPr>
        </p:nvSpPr>
        <p:spPr/>
        <p:txBody>
          <a:bodyPr/>
          <a:lstStyle/>
          <a:p>
            <a:endParaRPr lang="en-US"/>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40272933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1BAA6E-9170-49A1-AEDE-45127F63501A}"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1195446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B1BAA6E-9170-49A1-AEDE-45127F63501A}"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16579813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1BAA6E-9170-49A1-AEDE-45127F63501A}"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9051763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B1BAA6E-9170-49A1-AEDE-45127F63501A}"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B6F268E7-2E0E-4D72-B64F-264EE758E87E}" type="slidenum">
              <a:rPr lang="en-US" smtClean="0"/>
              <a:pPr/>
              <a:t>‹#›</a:t>
            </a:fld>
            <a:endParaRPr lang="en-US"/>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4565336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B1BAA6E-9170-49A1-AEDE-45127F63501A}"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37116453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B1BAA6E-9170-49A1-AEDE-45127F63501A}"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268E7-2E0E-4D72-B64F-264EE758E87E}" type="slidenum">
              <a:rPr lang="en-US" smtClean="0"/>
              <a:pPr/>
              <a:t>‹#›</a:t>
            </a:fld>
            <a:endParaRPr lang="en-US"/>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6860906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Click to edit Master text styles</a:t>
            </a:r>
          </a:p>
        </p:txBody>
      </p:sp>
      <p:sp>
        <p:nvSpPr>
          <p:cNvPr id="5" name="Date Placeholder 4"/>
          <p:cNvSpPr>
            <a:spLocks noGrp="1"/>
          </p:cNvSpPr>
          <p:nvPr>
            <p:ph type="dt" sz="half" idx="10"/>
          </p:nvPr>
        </p:nvSpPr>
        <p:spPr/>
        <p:txBody>
          <a:bodyPr/>
          <a:lstStyle/>
          <a:p>
            <a:fld id="{CB1BAA6E-9170-49A1-AEDE-45127F63501A}" type="datetimeFigureOut">
              <a:rPr lang="en-US" smtClean="0"/>
              <a:pPr/>
              <a:t>12/4/2017</a:t>
            </a:fld>
            <a:endParaRPr lang="en-US"/>
          </a:p>
        </p:txBody>
      </p:sp>
      <p:sp>
        <p:nvSpPr>
          <p:cNvPr id="6" name="Footer Placeholder 5"/>
          <p:cNvSpPr>
            <a:spLocks noGrp="1"/>
          </p:cNvSpPr>
          <p:nvPr>
            <p:ph type="ftr" sz="quarter" idx="11"/>
          </p:nvPr>
        </p:nvSpPr>
        <p:spPr/>
        <p:txBody>
          <a:bodyPr/>
          <a:lstStyle/>
          <a:p>
            <a:endParaRPr lang="en-US"/>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38341663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1BAA6E-9170-49A1-AEDE-45127F63501A}"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3781189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B1BAA6E-9170-49A1-AEDE-45127F63501A}" type="datetimeFigureOut">
              <a:rPr lang="en-US" smtClean="0"/>
              <a:pPr/>
              <a:t>12/4/2017</a:t>
            </a:fld>
            <a:endParaRPr lang="en-US"/>
          </a:p>
        </p:txBody>
      </p:sp>
      <p:sp>
        <p:nvSpPr>
          <p:cNvPr id="5" name="Footer Placeholder 4"/>
          <p:cNvSpPr>
            <a:spLocks noGrp="1"/>
          </p:cNvSpPr>
          <p:nvPr>
            <p:ph type="ftr" sz="quarter" idx="11"/>
          </p:nvPr>
        </p:nvSpPr>
        <p:spPr/>
        <p:txBody>
          <a:bodyPr/>
          <a:lstStyle/>
          <a:p>
            <a:endParaRPr lang="en-US"/>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B6F268E7-2E0E-4D72-B64F-264EE758E87E}" type="slidenum">
              <a:rPr lang="en-US" smtClean="0"/>
              <a:pPr/>
              <a:t>‹#›</a:t>
            </a:fld>
            <a:endParaRPr lang="en-US"/>
          </a:p>
        </p:txBody>
      </p:sp>
    </p:spTree>
    <p:extLst>
      <p:ext uri="{BB962C8B-B14F-4D97-AF65-F5344CB8AC3E}">
        <p14:creationId xmlns:p14="http://schemas.microsoft.com/office/powerpoint/2010/main" val="3975316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CB1BAA6E-9170-49A1-AEDE-45127F63501A}" type="datetimeFigureOut">
              <a:rPr lang="en-US" smtClean="0"/>
              <a:pPr/>
              <a:t>12/4/2017</a:t>
            </a:fld>
            <a:endParaRPr lang="en-US"/>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B6F268E7-2E0E-4D72-B64F-264EE758E87E}" type="slidenum">
              <a:rPr lang="en-US" smtClean="0"/>
              <a:pPr/>
              <a:t>‹#›</a:t>
            </a:fld>
            <a:endParaRPr lang="en-US"/>
          </a:p>
        </p:txBody>
      </p:sp>
    </p:spTree>
    <p:extLst>
      <p:ext uri="{BB962C8B-B14F-4D97-AF65-F5344CB8AC3E}">
        <p14:creationId xmlns:p14="http://schemas.microsoft.com/office/powerpoint/2010/main" val="312535700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 id="2147483700"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Making a National Commodity</a:t>
            </a:r>
            <a:endParaRPr lang="en-US" dirty="0"/>
          </a:p>
        </p:txBody>
      </p:sp>
      <p:sp>
        <p:nvSpPr>
          <p:cNvPr id="5" name="Content Placeholder 4"/>
          <p:cNvSpPr>
            <a:spLocks noGrp="1"/>
          </p:cNvSpPr>
          <p:nvPr>
            <p:ph idx="1"/>
          </p:nvPr>
        </p:nvSpPr>
        <p:spPr/>
        <p:txBody>
          <a:bodyPr/>
          <a:lstStyle/>
          <a:p>
            <a:r>
              <a:rPr lang="en-US" dirty="0" smtClean="0"/>
              <a:t>Peruvian Crude Cocaine, 1885-1910</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Peru</a:t>
            </a:r>
            <a:endParaRPr lang="en-US" dirty="0"/>
          </a:p>
        </p:txBody>
      </p:sp>
      <p:pic>
        <p:nvPicPr>
          <p:cNvPr id="4" name="Content Placeholder 3" descr="map_of_peru.jpg"/>
          <p:cNvPicPr>
            <a:picLocks noGrp="1" noChangeAspect="1"/>
          </p:cNvPicPr>
          <p:nvPr>
            <p:ph idx="1"/>
          </p:nvPr>
        </p:nvPicPr>
        <p:blipFill>
          <a:blip r:embed="rId2" cstate="print"/>
          <a:stretch>
            <a:fillRect/>
          </a:stretch>
        </p:blipFill>
        <p:spPr>
          <a:xfrm>
            <a:off x="2723515" y="2133600"/>
            <a:ext cx="5030470" cy="3778250"/>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Anything familiar….</a:t>
            </a:r>
            <a:endParaRPr lang="en-US" dirty="0"/>
          </a:p>
        </p:txBody>
      </p:sp>
      <p:sp>
        <p:nvSpPr>
          <p:cNvPr id="3" name="Content Placeholder 2"/>
          <p:cNvSpPr>
            <a:spLocks noGrp="1"/>
          </p:cNvSpPr>
          <p:nvPr>
            <p:ph idx="1"/>
          </p:nvPr>
        </p:nvSpPr>
        <p:spPr/>
        <p:txBody>
          <a:bodyPr/>
          <a:lstStyle/>
          <a:p>
            <a:r>
              <a:rPr lang="en-US" dirty="0" smtClean="0"/>
              <a:t>With these dates (1885-1910)?</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And one more introductory question</a:t>
            </a:r>
            <a:endParaRPr lang="en-US" dirty="0"/>
          </a:p>
        </p:txBody>
      </p:sp>
      <p:sp>
        <p:nvSpPr>
          <p:cNvPr id="3" name="Content Placeholder 2"/>
          <p:cNvSpPr>
            <a:spLocks noGrp="1"/>
          </p:cNvSpPr>
          <p:nvPr>
            <p:ph idx="1"/>
          </p:nvPr>
        </p:nvSpPr>
        <p:spPr/>
        <p:txBody>
          <a:bodyPr/>
          <a:lstStyle/>
          <a:p>
            <a:r>
              <a:rPr lang="en-US" dirty="0" smtClean="0"/>
              <a:t>What is a commodity?</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“Between 1886 and 1900….</a:t>
            </a:r>
            <a:endParaRPr lang="en-US" dirty="0"/>
          </a:p>
        </p:txBody>
      </p:sp>
      <p:sp>
        <p:nvSpPr>
          <p:cNvPr id="3" name="Content Placeholder 2"/>
          <p:cNvSpPr>
            <a:spLocks noGrp="1"/>
          </p:cNvSpPr>
          <p:nvPr>
            <p:ph idx="1"/>
          </p:nvPr>
        </p:nvSpPr>
        <p:spPr/>
        <p:txBody>
          <a:bodyPr/>
          <a:lstStyle/>
          <a:p>
            <a:r>
              <a:rPr lang="en-US" dirty="0" smtClean="0"/>
              <a:t>a small group of national entrepreneurs, along with localized foreign capitalists” came together in Peru to create “industrial cocaine.”</a:t>
            </a:r>
          </a:p>
          <a:p>
            <a:r>
              <a:rPr lang="en-US" dirty="0" smtClean="0"/>
              <a:t>What do you think this means?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Peruvians….</a:t>
            </a:r>
            <a:endParaRPr lang="en-US" dirty="0"/>
          </a:p>
        </p:txBody>
      </p:sp>
      <p:sp>
        <p:nvSpPr>
          <p:cNvPr id="3" name="Content Placeholder 2"/>
          <p:cNvSpPr>
            <a:spLocks noGrp="1"/>
          </p:cNvSpPr>
          <p:nvPr>
            <p:ph idx="1"/>
          </p:nvPr>
        </p:nvSpPr>
        <p:spPr/>
        <p:txBody>
          <a:bodyPr/>
          <a:lstStyle/>
          <a:p>
            <a:r>
              <a:rPr lang="en-US" dirty="0" smtClean="0"/>
              <a:t>“provided the stream of cheap cocaine that drove the drug’s larger transformation from a scientific rarity into a medical necessity and panacea and then into a mass consumption good and even globalizing drug of abuse by 1900.”</a:t>
            </a:r>
          </a:p>
          <a:p>
            <a:r>
              <a:rPr lang="en-US" dirty="0" smtClean="0"/>
              <a:t>Echoes of last week here?</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Forming a Global Market, 1885-1910</a:t>
            </a:r>
            <a:endParaRPr lang="en-US" dirty="0"/>
          </a:p>
        </p:txBody>
      </p:sp>
      <p:sp>
        <p:nvSpPr>
          <p:cNvPr id="3" name="Content Placeholder 2"/>
          <p:cNvSpPr>
            <a:spLocks noGrp="1"/>
          </p:cNvSpPr>
          <p:nvPr>
            <p:ph idx="1"/>
          </p:nvPr>
        </p:nvSpPr>
        <p:spPr/>
        <p:txBody>
          <a:bodyPr/>
          <a:lstStyle/>
          <a:p>
            <a:r>
              <a:rPr lang="en-US" dirty="0" smtClean="0"/>
              <a:t>From the 1850s to 1885, no world market existed for cocaine.</a:t>
            </a:r>
          </a:p>
          <a:p>
            <a:r>
              <a:rPr lang="en-US" dirty="0" smtClean="0"/>
              <a:t>In 1862, Emmanuel Merck of Darmstadt, Germany, first made cocaine hydrochloride (a numbing agent).</a:t>
            </a:r>
          </a:p>
          <a:p>
            <a:r>
              <a:rPr lang="en-US" dirty="0" smtClean="0"/>
              <a:t>Name familiar?</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Their logo….</a:t>
            </a:r>
            <a:endParaRPr lang="en-US" dirty="0"/>
          </a:p>
        </p:txBody>
      </p:sp>
      <p:pic>
        <p:nvPicPr>
          <p:cNvPr id="4" name="Content Placeholder 3" descr="merck.png"/>
          <p:cNvPicPr>
            <a:picLocks noGrp="1" noChangeAspect="1"/>
          </p:cNvPicPr>
          <p:nvPr>
            <p:ph idx="1"/>
          </p:nvPr>
        </p:nvPicPr>
        <p:blipFill>
          <a:blip r:embed="rId2" cstate="print"/>
          <a:stretch>
            <a:fillRect/>
          </a:stretch>
        </p:blipFill>
        <p:spPr>
          <a:xfrm>
            <a:off x="2606711" y="2133600"/>
            <a:ext cx="5264078" cy="3778250"/>
          </a:xfrm>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Merck….</a:t>
            </a:r>
            <a:endParaRPr lang="en-US" dirty="0"/>
          </a:p>
        </p:txBody>
      </p:sp>
      <p:sp>
        <p:nvSpPr>
          <p:cNvPr id="3" name="Content Placeholder 2"/>
          <p:cNvSpPr>
            <a:spLocks noGrp="1"/>
          </p:cNvSpPr>
          <p:nvPr>
            <p:ph idx="1"/>
          </p:nvPr>
        </p:nvSpPr>
        <p:spPr/>
        <p:txBody>
          <a:bodyPr/>
          <a:lstStyle/>
          <a:p>
            <a:r>
              <a:rPr lang="en-US" dirty="0" smtClean="0"/>
              <a:t>Was founded in Darmstadt in </a:t>
            </a:r>
            <a:r>
              <a:rPr lang="en-US" dirty="0"/>
              <a:t>1668, making it the world's oldest operating chemical and pharmaceutical company.</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Merck’s work….</a:t>
            </a:r>
            <a:endParaRPr lang="en-US" dirty="0"/>
          </a:p>
        </p:txBody>
      </p:sp>
      <p:sp>
        <p:nvSpPr>
          <p:cNvPr id="3" name="Content Placeholder 2"/>
          <p:cNvSpPr>
            <a:spLocks noGrp="1"/>
          </p:cNvSpPr>
          <p:nvPr>
            <p:ph idx="1"/>
          </p:nvPr>
        </p:nvSpPr>
        <p:spPr/>
        <p:txBody>
          <a:bodyPr/>
          <a:lstStyle/>
          <a:p>
            <a:r>
              <a:rPr lang="en-US" dirty="0" smtClean="0"/>
              <a:t>Came two years after chemist Albert </a:t>
            </a:r>
            <a:r>
              <a:rPr lang="en-US" dirty="0" err="1" smtClean="0"/>
              <a:t>Niemann</a:t>
            </a:r>
            <a:r>
              <a:rPr lang="en-US" dirty="0" smtClean="0"/>
              <a:t> isolated cocaine from coca leaves.</a:t>
            </a:r>
          </a:p>
          <a:p>
            <a:r>
              <a:rPr lang="en-US" dirty="0" smtClean="0"/>
              <a:t>But it remained a novelty drug – why do you think that was?</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Next major medical/chemical milestone</a:t>
            </a:r>
            <a:endParaRPr lang="en-US" dirty="0"/>
          </a:p>
        </p:txBody>
      </p:sp>
      <p:sp>
        <p:nvSpPr>
          <p:cNvPr id="3" name="Content Placeholder 2"/>
          <p:cNvSpPr>
            <a:spLocks noGrp="1"/>
          </p:cNvSpPr>
          <p:nvPr>
            <p:ph idx="1"/>
          </p:nvPr>
        </p:nvSpPr>
        <p:spPr/>
        <p:txBody>
          <a:bodyPr/>
          <a:lstStyle/>
          <a:p>
            <a:r>
              <a:rPr lang="en-US" dirty="0" smtClean="0"/>
              <a:t>Surgeon Karl </a:t>
            </a:r>
            <a:r>
              <a:rPr lang="en-US" dirty="0" err="1" smtClean="0"/>
              <a:t>Koller</a:t>
            </a:r>
            <a:r>
              <a:rPr lang="en-US" dirty="0" smtClean="0"/>
              <a:t>, in late 1884, confirmed cocaine’s effectiveness for anesthesia.</a:t>
            </a:r>
          </a:p>
          <a:p>
            <a:r>
              <a:rPr lang="en-US" dirty="0" smtClean="0"/>
              <a:t>This led to the take off of commercial cocaine, as it became widely used in surgeries.</a:t>
            </a:r>
          </a:p>
          <a:p>
            <a:r>
              <a:rPr lang="en-US" dirty="0" smtClean="0"/>
              <a:t>Work of those like psychoanalyst Sigmund Freud saw potential for cocaine to deal with mental conditions like depression.</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Sigmund Freud</a:t>
            </a:r>
            <a:endParaRPr lang="en-US" dirty="0"/>
          </a:p>
        </p:txBody>
      </p:sp>
      <p:pic>
        <p:nvPicPr>
          <p:cNvPr id="4" name="Content Placeholder 3" descr="Sigmund_Freud_LIFE.jpg"/>
          <p:cNvPicPr>
            <a:picLocks noGrp="1" noChangeAspect="1"/>
          </p:cNvPicPr>
          <p:nvPr>
            <p:ph idx="1"/>
          </p:nvPr>
        </p:nvPicPr>
        <p:blipFill>
          <a:blip r:embed="rId2" cstate="print"/>
          <a:stretch>
            <a:fillRect/>
          </a:stretch>
        </p:blipFill>
        <p:spPr>
          <a:xfrm>
            <a:off x="1752600" y="1600200"/>
            <a:ext cx="5257800" cy="50292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The center of the commercial cocaine world?</a:t>
            </a:r>
            <a:endParaRPr lang="en-US" dirty="0"/>
          </a:p>
        </p:txBody>
      </p:sp>
      <p:sp>
        <p:nvSpPr>
          <p:cNvPr id="3" name="Content Placeholder 2"/>
          <p:cNvSpPr>
            <a:spLocks noGrp="1"/>
          </p:cNvSpPr>
          <p:nvPr>
            <p:ph idx="1"/>
          </p:nvPr>
        </p:nvSpPr>
        <p:spPr/>
        <p:txBody>
          <a:bodyPr/>
          <a:lstStyle/>
          <a:p>
            <a:r>
              <a:rPr lang="en-US" dirty="0" smtClean="0"/>
              <a:t>Germany.</a:t>
            </a:r>
          </a:p>
          <a:p>
            <a:r>
              <a:rPr lang="en-US" dirty="0" smtClean="0"/>
              <a:t>During the late 19</a:t>
            </a:r>
            <a:r>
              <a:rPr lang="en-US" baseline="30000" dirty="0" smtClean="0"/>
              <a:t>th</a:t>
            </a:r>
            <a:r>
              <a:rPr lang="en-US" dirty="0" smtClean="0"/>
              <a:t> century, the Germany pharmaceutical industry consolidated.</a:t>
            </a:r>
          </a:p>
          <a:p>
            <a:r>
              <a:rPr lang="en-US" dirty="0" smtClean="0"/>
              <a:t>“Cocaine was a defining good in their scientific and commercial modernization.”</a:t>
            </a:r>
          </a:p>
          <a:p>
            <a:r>
              <a:rPr lang="en-US" dirty="0" smtClean="0"/>
              <a:t>So, again, it’s about more than drugs.</a:t>
            </a:r>
          </a:p>
          <a:p>
            <a:r>
              <a:rPr lang="en-US" dirty="0" smtClean="0"/>
              <a:t>But there was still a problem: a scarcity of raw coca. </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Peruvian crude cocaine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Became the answer to this scarcity.</a:t>
            </a:r>
          </a:p>
          <a:p>
            <a:r>
              <a:rPr lang="en-US" dirty="0" smtClean="0"/>
              <a:t>It was an odorous, yellowish, semi-refined cake that shipped easily and retained full potency.</a:t>
            </a:r>
          </a:p>
          <a:p>
            <a:r>
              <a:rPr lang="en-US" dirty="0" smtClean="0"/>
              <a:t>Merck then refined this into medicinal grade cocaine.</a:t>
            </a:r>
          </a:p>
          <a:p>
            <a:r>
              <a:rPr lang="en-US" dirty="0" smtClean="0"/>
              <a:t>By 1888, cocaine had become one of Merck’s staple goods, reaching a 5,000-kilo peak in 1910 (this figured had stood at 600 kilos in 1894).</a:t>
            </a:r>
          </a:p>
          <a:p>
            <a:r>
              <a:rPr lang="en-US" dirty="0" smtClean="0"/>
              <a:t>“In this way, cocaine became Merck’s single most profitable drug line in the 1890s, three-quarters of its destined for re-export, helping fuel the company’s astonishing growth and diversification into a global pharmaceutical giant.” In 2013, the company had a $1.7 billion profit.</a:t>
            </a:r>
          </a:p>
          <a:p>
            <a:r>
              <a:rPr lang="en-US" dirty="0" smtClean="0"/>
              <a:t>What to make of this?</a:t>
            </a:r>
          </a:p>
          <a:p>
            <a:pPr>
              <a:buNone/>
            </a:pP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And as the market for medical cocaine began to stagnate….</a:t>
            </a:r>
            <a:endParaRPr lang="en-US" dirty="0"/>
          </a:p>
        </p:txBody>
      </p:sp>
      <p:sp>
        <p:nvSpPr>
          <p:cNvPr id="3" name="Content Placeholder 2"/>
          <p:cNvSpPr>
            <a:spLocks noGrp="1"/>
          </p:cNvSpPr>
          <p:nvPr>
            <p:ph idx="1"/>
          </p:nvPr>
        </p:nvSpPr>
        <p:spPr/>
        <p:txBody>
          <a:bodyPr/>
          <a:lstStyle/>
          <a:p>
            <a:r>
              <a:rPr lang="en-US" dirty="0" smtClean="0"/>
              <a:t>A new kind of market emerged.</a:t>
            </a:r>
          </a:p>
          <a:p>
            <a:r>
              <a:rPr lang="en-US" dirty="0" smtClean="0"/>
              <a:t>Seen as a way to impact behavior.</a:t>
            </a:r>
          </a:p>
          <a:p>
            <a:r>
              <a:rPr lang="en-US" dirty="0" smtClean="0"/>
              <a:t>Was used as a way to treat opium, tobacco, and alcohol habits.</a:t>
            </a:r>
          </a:p>
          <a:p>
            <a:r>
              <a:rPr lang="en-US" dirty="0" smtClean="0"/>
              <a:t>A way to also deal with things like “neurasthenia,” or nervousness often tied to urban conditions.</a:t>
            </a:r>
          </a:p>
          <a:p>
            <a:r>
              <a:rPr lang="en-US" dirty="0" smtClean="0"/>
              <a:t>Also could help with sexual issues.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Which brings us to Coca-Cola….</a:t>
            </a:r>
            <a:endParaRPr lang="en-US" dirty="0"/>
          </a:p>
        </p:txBody>
      </p:sp>
      <p:pic>
        <p:nvPicPr>
          <p:cNvPr id="4" name="Content Placeholder 3" descr="cocacola.jpg"/>
          <p:cNvPicPr>
            <a:picLocks noGrp="1" noChangeAspect="1"/>
          </p:cNvPicPr>
          <p:nvPr>
            <p:ph idx="1"/>
          </p:nvPr>
        </p:nvPicPr>
        <p:blipFill>
          <a:blip r:embed="rId2" cstate="print"/>
          <a:stretch>
            <a:fillRect/>
          </a:stretch>
        </p:blipFill>
        <p:spPr>
          <a:xfrm>
            <a:off x="2819400" y="1905000"/>
            <a:ext cx="4724400" cy="4648200"/>
          </a:xfr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company….</a:t>
            </a:r>
            <a:endParaRPr lang="en-US" dirty="0"/>
          </a:p>
        </p:txBody>
      </p:sp>
      <p:sp>
        <p:nvSpPr>
          <p:cNvPr id="3" name="Content Placeholder 2"/>
          <p:cNvSpPr>
            <a:spLocks noGrp="1"/>
          </p:cNvSpPr>
          <p:nvPr>
            <p:ph idx="1"/>
          </p:nvPr>
        </p:nvSpPr>
        <p:spPr/>
        <p:txBody>
          <a:bodyPr/>
          <a:lstStyle/>
          <a:p>
            <a:r>
              <a:rPr lang="en-US" dirty="0" smtClean="0"/>
              <a:t>Was started in 1886 by Atlanta pharmacist John Pemberton and was making more than $10 million a year by 1910.</a:t>
            </a:r>
          </a:p>
          <a:p>
            <a:r>
              <a:rPr lang="en-US" dirty="0" smtClean="0"/>
              <a:t>Profit in 2013? $2.5 billion.</a:t>
            </a:r>
          </a:p>
          <a:p>
            <a:r>
              <a:rPr lang="en-US" dirty="0" smtClean="0"/>
              <a:t>The demand for such products brought the US into the global drug trade….</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How did all of this impact the place of origin?</a:t>
            </a:r>
            <a:endParaRPr lang="en-US" dirty="0"/>
          </a:p>
        </p:txBody>
      </p:sp>
      <p:sp>
        <p:nvSpPr>
          <p:cNvPr id="3" name="Content Placeholder 2"/>
          <p:cNvSpPr>
            <a:spLocks noGrp="1"/>
          </p:cNvSpPr>
          <p:nvPr>
            <p:ph idx="1"/>
          </p:nvPr>
        </p:nvSpPr>
        <p:spPr/>
        <p:txBody>
          <a:bodyPr>
            <a:normAutofit/>
          </a:bodyPr>
          <a:lstStyle/>
          <a:p>
            <a:r>
              <a:rPr lang="en-US" dirty="0" smtClean="0"/>
              <a:t>Peru</a:t>
            </a:r>
          </a:p>
          <a:p>
            <a:r>
              <a:rPr lang="en-US" dirty="0" smtClean="0"/>
              <a:t>As the country became known as supplier of coca, the product became a crucial part of the nation’s identity.</a:t>
            </a:r>
          </a:p>
          <a:p>
            <a:r>
              <a:rPr lang="en-US" dirty="0" smtClean="0"/>
              <a:t>Had important symbolic value, but also real economic effects:</a:t>
            </a:r>
          </a:p>
          <a:p>
            <a:r>
              <a:rPr lang="en-US" dirty="0" smtClean="0"/>
              <a:t>Brought about the rise of crude cocaine processing centers in Lima.</a:t>
            </a:r>
          </a:p>
          <a:p>
            <a:r>
              <a:rPr lang="en-US" dirty="0" smtClean="0"/>
              <a:t>“Coca and cocaine became Peruvian commodities.”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Coca becomes a truly global commodity….</a:t>
            </a:r>
            <a:endParaRPr lang="en-US" dirty="0"/>
          </a:p>
        </p:txBody>
      </p:sp>
      <p:sp>
        <p:nvSpPr>
          <p:cNvPr id="3" name="Content Placeholder 2"/>
          <p:cNvSpPr>
            <a:spLocks noGrp="1"/>
          </p:cNvSpPr>
          <p:nvPr>
            <p:ph idx="1"/>
          </p:nvPr>
        </p:nvSpPr>
        <p:spPr/>
        <p:txBody>
          <a:bodyPr/>
          <a:lstStyle/>
          <a:p>
            <a:r>
              <a:rPr lang="en-US" dirty="0" smtClean="0"/>
              <a:t>In 1885-6, Merck had produced only 70 kilos of cocaine, using Peruvian leaf.</a:t>
            </a:r>
          </a:p>
          <a:p>
            <a:r>
              <a:rPr lang="en-US" dirty="0" smtClean="0"/>
              <a:t>Two years later this figure was up to 300 kilos.</a:t>
            </a:r>
          </a:p>
          <a:p>
            <a:r>
              <a:rPr lang="en-US" dirty="0" smtClean="0"/>
              <a:t>This demand led Peru to continue to make the product a central part of their economy.</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the United States….</a:t>
            </a:r>
            <a:endParaRPr lang="en-US" dirty="0"/>
          </a:p>
        </p:txBody>
      </p:sp>
      <p:sp>
        <p:nvSpPr>
          <p:cNvPr id="3" name="Content Placeholder 2"/>
          <p:cNvSpPr>
            <a:spLocks noGrp="1"/>
          </p:cNvSpPr>
          <p:nvPr>
            <p:ph idx="1"/>
          </p:nvPr>
        </p:nvSpPr>
        <p:spPr/>
        <p:txBody>
          <a:bodyPr/>
          <a:lstStyle/>
          <a:p>
            <a:r>
              <a:rPr lang="en-US" dirty="0" smtClean="0"/>
              <a:t>This meant domestic firms didn’t need to “grow their own” or set up processing plants on domestic soil.</a:t>
            </a:r>
          </a:p>
          <a:p>
            <a:r>
              <a:rPr lang="en-US" dirty="0" smtClean="0"/>
              <a:t>Repercussions of this?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Peru….</a:t>
            </a:r>
            <a:endParaRPr lang="en-US" dirty="0"/>
          </a:p>
        </p:txBody>
      </p:sp>
      <p:sp>
        <p:nvSpPr>
          <p:cNvPr id="3" name="Content Placeholder 2"/>
          <p:cNvSpPr>
            <a:spLocks noGrp="1"/>
          </p:cNvSpPr>
          <p:nvPr>
            <p:ph idx="1"/>
          </p:nvPr>
        </p:nvSpPr>
        <p:spPr/>
        <p:txBody>
          <a:bodyPr>
            <a:normAutofit/>
          </a:bodyPr>
          <a:lstStyle/>
          <a:p>
            <a:r>
              <a:rPr lang="en-US" dirty="0" smtClean="0"/>
              <a:t>“maintained its coveted national monopoly on coca and crude cocaine and set some terms of its own integration into the world drug trade….Had major powers – Britain, Germany, or the United States – acted otherwise, that is, had they moved into significant coca-cocaine ventures by the 1890s…the goods’ twentieth-century trajectories might have looked quite different.”</a:t>
            </a:r>
          </a:p>
          <a:p>
            <a:r>
              <a:rPr lang="en-US" dirty="0" smtClean="0"/>
              <a:t>What do you think </a:t>
            </a:r>
            <a:r>
              <a:rPr lang="en-US" dirty="0" err="1" smtClean="0"/>
              <a:t>Gootenberg</a:t>
            </a:r>
            <a:r>
              <a:rPr lang="en-US" dirty="0" smtClean="0"/>
              <a:t> means by this?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a:t>
            </a:r>
            <a:endParaRPr lang="en-US" dirty="0"/>
          </a:p>
        </p:txBody>
      </p:sp>
      <p:sp>
        <p:nvSpPr>
          <p:cNvPr id="3" name="Content Placeholder 2"/>
          <p:cNvSpPr>
            <a:spLocks noGrp="1"/>
          </p:cNvSpPr>
          <p:nvPr>
            <p:ph idx="1"/>
          </p:nvPr>
        </p:nvSpPr>
        <p:spPr/>
        <p:txBody>
          <a:bodyPr/>
          <a:lstStyle/>
          <a:p>
            <a:r>
              <a:rPr lang="en-US" dirty="0" smtClean="0"/>
              <a:t>To make of all of this thus far?</a:t>
            </a:r>
          </a:p>
          <a:p>
            <a:r>
              <a:rPr lang="en-US" dirty="0" smtClean="0"/>
              <a:t>Why am I having you read this book?</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2013….</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Peru was the single largest producer and exporter of cocaine in the world.</a:t>
            </a:r>
          </a:p>
          <a:p>
            <a:r>
              <a:rPr lang="en-US" dirty="0" smtClean="0"/>
              <a:t>Most of the estimated 325 tons of the stuff produced each year is making its way to Brazilian and European markets, earning Peruvian organized crime well over $1 billion annually.</a:t>
            </a:r>
          </a:p>
          <a:p>
            <a:r>
              <a:rPr lang="en-US" dirty="0" smtClean="0"/>
              <a:t>Such “trade” routes have benefitted others:</a:t>
            </a:r>
          </a:p>
          <a:p>
            <a:r>
              <a:rPr lang="en-US" dirty="0" smtClean="0"/>
              <a:t>The illegal gold-mining industry earns almost three times as much as the drug business. Put into the mix human trafficking, the trade in illicit timber, and the trafficking of Peruvian antiquities, the earnings for organized crime in the country add up to at least $5 billion a year, perhaps closer to $7 billion.</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we are reading about….</a:t>
            </a:r>
            <a:endParaRPr lang="en-US" dirty="0"/>
          </a:p>
        </p:txBody>
      </p:sp>
      <p:sp>
        <p:nvSpPr>
          <p:cNvPr id="3" name="Content Placeholder 2"/>
          <p:cNvSpPr>
            <a:spLocks noGrp="1"/>
          </p:cNvSpPr>
          <p:nvPr>
            <p:ph idx="1"/>
          </p:nvPr>
        </p:nvSpPr>
        <p:spPr/>
        <p:txBody>
          <a:bodyPr/>
          <a:lstStyle/>
          <a:p>
            <a:r>
              <a:rPr lang="en-US" dirty="0" smtClean="0"/>
              <a:t>Is ground zero of all of this….</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these countries….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Become markets for other things.</a:t>
            </a:r>
          </a:p>
          <a:p>
            <a:r>
              <a:rPr lang="en-US" dirty="0" smtClean="0"/>
              <a:t>Having established a relationship with South American countries for coca leaves, Coca-Cola, for example, soon saw such places as potential consumer bases.</a:t>
            </a:r>
          </a:p>
          <a:p>
            <a:r>
              <a:rPr lang="en-US" dirty="0" smtClean="0"/>
              <a:t>By 1927 it was being sold in Honduras, Colombia and Mexico, along with Haiti and Burma. The next year it debuted in Venezuela, and by 1942 it had reached Nicaragua, Argentina, Brazil, Costa Rica and Uruguay. </a:t>
            </a:r>
          </a:p>
          <a:p>
            <a:r>
              <a:rPr lang="en-US" dirty="0" smtClean="0"/>
              <a:t>By the beginning of the 21</a:t>
            </a:r>
            <a:r>
              <a:rPr lang="en-US" baseline="30000" dirty="0" smtClean="0"/>
              <a:t>st</a:t>
            </a:r>
            <a:r>
              <a:rPr lang="en-US" dirty="0" smtClean="0"/>
              <a:t> century, Mexico had the highest per capita consumption of Coke in the world.</a:t>
            </a:r>
          </a:p>
          <a:p>
            <a:r>
              <a:rPr lang="en-US" dirty="0" smtClean="0"/>
              <a:t>And then as places of production.</a:t>
            </a:r>
          </a:p>
          <a:p>
            <a:r>
              <a:rPr lang="en-US" dirty="0" smtClean="0"/>
              <a:t>Impact of </a:t>
            </a:r>
            <a:r>
              <a:rPr lang="en-US" u="sng" dirty="0" smtClean="0"/>
              <a:t>this</a:t>
            </a:r>
            <a:r>
              <a:rPr lang="en-US" dirty="0" smtClean="0"/>
              <a:t> evolution still with us today….</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And perhaps another kind of drug?</a:t>
            </a:r>
            <a:endParaRPr lang="en-US" dirty="0"/>
          </a:p>
        </p:txBody>
      </p:sp>
      <p:sp>
        <p:nvSpPr>
          <p:cNvPr id="3" name="Content Placeholder 2"/>
          <p:cNvSpPr>
            <a:spLocks noGrp="1"/>
          </p:cNvSpPr>
          <p:nvPr>
            <p:ph idx="1"/>
          </p:nvPr>
        </p:nvSpPr>
        <p:spPr/>
        <p:txBody>
          <a:bodyPr/>
          <a:lstStyle/>
          <a:p>
            <a:r>
              <a:rPr lang="en-US" dirty="0" smtClean="0"/>
              <a:t>One that is legal….</a:t>
            </a:r>
          </a:p>
          <a:p>
            <a:r>
              <a:rPr lang="en-US" dirty="0" smtClean="0"/>
              <a:t>And another kind of </a:t>
            </a:r>
            <a:r>
              <a:rPr lang="en-US" dirty="0" smtClean="0"/>
              <a:t>addiction, as briefly discussed last week?</a:t>
            </a:r>
            <a:endParaRPr lang="en-US" dirty="0" smtClean="0"/>
          </a:p>
          <a:p>
            <a:r>
              <a:rPr lang="en-US" dirty="0" smtClean="0"/>
              <a:t>Sugar has been shown to induce </a:t>
            </a:r>
            <a:r>
              <a:rPr lang="en-US" dirty="0" err="1" smtClean="0"/>
              <a:t>ΔFosB</a:t>
            </a:r>
            <a:r>
              <a:rPr lang="en-US" dirty="0" smtClean="0"/>
              <a:t> in D1-type medium spiny neurons in the nucleus </a:t>
            </a:r>
            <a:r>
              <a:rPr lang="en-US" dirty="0" err="1" smtClean="0"/>
              <a:t>accumbens</a:t>
            </a:r>
            <a:r>
              <a:rPr lang="en-US" dirty="0" smtClean="0"/>
              <a:t> (</a:t>
            </a:r>
            <a:r>
              <a:rPr lang="en-US" dirty="0" err="1" smtClean="0"/>
              <a:t>NAcc</a:t>
            </a:r>
            <a:r>
              <a:rPr lang="en-US" dirty="0" smtClean="0"/>
              <a:t>). </a:t>
            </a:r>
          </a:p>
          <a:p>
            <a:r>
              <a:rPr lang="en-US" dirty="0" smtClean="0"/>
              <a:t>Consequently, regular consumption of large quantities of sugar can result in a state of addiction on sugar.</a:t>
            </a:r>
          </a:p>
          <a:p>
            <a:r>
              <a:rPr lang="en-US" dirty="0" smtClean="0"/>
              <a:t>Implications of this?</a:t>
            </a:r>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real epidemic?</a:t>
            </a:r>
            <a:endParaRPr lang="en-US" dirty="0"/>
          </a:p>
        </p:txBody>
      </p:sp>
      <p:sp>
        <p:nvSpPr>
          <p:cNvPr id="3" name="Content Placeholder 2"/>
          <p:cNvSpPr>
            <a:spLocks noGrp="1"/>
          </p:cNvSpPr>
          <p:nvPr>
            <p:ph idx="1"/>
          </p:nvPr>
        </p:nvSpPr>
        <p:spPr/>
        <p:txBody>
          <a:bodyPr>
            <a:normAutofit/>
          </a:bodyPr>
          <a:lstStyle/>
          <a:p>
            <a:r>
              <a:rPr lang="en-US" dirty="0" smtClean="0"/>
              <a:t>More than one-third (34.9% or 78.6 million) of U.S. adults are obese.</a:t>
            </a:r>
          </a:p>
          <a:p>
            <a:r>
              <a:rPr lang="en-US" dirty="0" smtClean="0"/>
              <a:t>Obesity-related conditions include heart disease, stroke, type 2 diabetes and certain types of cancer, some of the leading causes of preventable death.</a:t>
            </a:r>
          </a:p>
          <a:p>
            <a:r>
              <a:rPr lang="en-US" dirty="0" smtClean="0"/>
              <a:t>The estimated annual medical cost of obesity in the U.S. was $147 billion in 2008 U.S. dollars; the medical costs for people who are obese were $1,429 higher than those of normal weight.</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 we need to declare….</a:t>
            </a:r>
            <a:endParaRPr lang="en-US" dirty="0"/>
          </a:p>
        </p:txBody>
      </p:sp>
      <p:sp>
        <p:nvSpPr>
          <p:cNvPr id="3" name="Content Placeholder 2"/>
          <p:cNvSpPr>
            <a:spLocks noGrp="1"/>
          </p:cNvSpPr>
          <p:nvPr>
            <p:ph idx="1"/>
          </p:nvPr>
        </p:nvSpPr>
        <p:spPr/>
        <p:txBody>
          <a:bodyPr/>
          <a:lstStyle/>
          <a:p>
            <a:r>
              <a:rPr lang="en-US" dirty="0" smtClean="0"/>
              <a:t>A “War” on this?</a:t>
            </a:r>
            <a:endParaRPr lang="en-US" dirty="0"/>
          </a:p>
        </p:txBody>
      </p:sp>
    </p:spTree>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1624</TotalTime>
  <Words>1182</Words>
  <Application>Microsoft Office PowerPoint</Application>
  <PresentationFormat>On-screen Show (4:3)</PresentationFormat>
  <Paragraphs>97</Paragraphs>
  <Slides>28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Century Gothic</vt:lpstr>
      <vt:lpstr>Wingdings 3</vt:lpstr>
      <vt:lpstr>Wisp</vt:lpstr>
      <vt:lpstr>Making a National Commodity</vt:lpstr>
      <vt:lpstr>Peru</vt:lpstr>
      <vt:lpstr>Anything familiar….</vt:lpstr>
      <vt:lpstr>And one more introductory question</vt:lpstr>
      <vt:lpstr>“Between 1886 and 1900….</vt:lpstr>
      <vt:lpstr>Peruvians….</vt:lpstr>
      <vt:lpstr>Forming a Global Market, 1885-1910</vt:lpstr>
      <vt:lpstr>Their logo….</vt:lpstr>
      <vt:lpstr>Merck….</vt:lpstr>
      <vt:lpstr>Merck’s work….</vt:lpstr>
      <vt:lpstr>Next major medical/chemical milestone</vt:lpstr>
      <vt:lpstr>Sigmund Freud</vt:lpstr>
      <vt:lpstr>The center of the commercial cocaine world?</vt:lpstr>
      <vt:lpstr>Peruvian crude cocaine</vt:lpstr>
      <vt:lpstr>And as the market for medical cocaine began to stagnate….</vt:lpstr>
      <vt:lpstr>Which brings us to Coca-Cola….</vt:lpstr>
      <vt:lpstr>The company….</vt:lpstr>
      <vt:lpstr>How did all of this impact the place of origin?</vt:lpstr>
      <vt:lpstr>Coca becomes a truly global commodity….</vt:lpstr>
      <vt:lpstr>For the United States….</vt:lpstr>
      <vt:lpstr>Peru….</vt:lpstr>
      <vt:lpstr>What….</vt:lpstr>
      <vt:lpstr>In 2013….</vt:lpstr>
      <vt:lpstr>What we are reading about….</vt:lpstr>
      <vt:lpstr>And these countries….</vt:lpstr>
      <vt:lpstr>And perhaps another kind of drug?</vt:lpstr>
      <vt:lpstr>The real epidemic?</vt:lpstr>
      <vt:lpstr>Do we need to declare….</vt:lpstr>
    </vt:vector>
  </TitlesOfParts>
  <Company>Milwaukee School of Engineering</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Making a National Commodity</dc:title>
  <dc:creator>Administrator</dc:creator>
  <cp:lastModifiedBy>Carriere, Dr. Michael</cp:lastModifiedBy>
  <cp:revision>5</cp:revision>
  <dcterms:created xsi:type="dcterms:W3CDTF">2014-07-21T15:36:03Z</dcterms:created>
  <dcterms:modified xsi:type="dcterms:W3CDTF">2017-12-04T15:27:14Z</dcterms:modified>
</cp:coreProperties>
</file>